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25"/>
  </p:notesMasterIdLst>
  <p:handoutMasterIdLst>
    <p:handoutMasterId r:id="rId26"/>
  </p:handoutMasterIdLst>
  <p:sldIdLst>
    <p:sldId id="274" r:id="rId5"/>
    <p:sldId id="430" r:id="rId6"/>
    <p:sldId id="427" r:id="rId7"/>
    <p:sldId id="451" r:id="rId8"/>
    <p:sldId id="440" r:id="rId9"/>
    <p:sldId id="441" r:id="rId10"/>
    <p:sldId id="442" r:id="rId11"/>
    <p:sldId id="438" r:id="rId12"/>
    <p:sldId id="443" r:id="rId13"/>
    <p:sldId id="444" r:id="rId14"/>
    <p:sldId id="445" r:id="rId15"/>
    <p:sldId id="446" r:id="rId16"/>
    <p:sldId id="447" r:id="rId17"/>
    <p:sldId id="448" r:id="rId18"/>
    <p:sldId id="452" r:id="rId19"/>
    <p:sldId id="450" r:id="rId20"/>
    <p:sldId id="453" r:id="rId21"/>
    <p:sldId id="454" r:id="rId22"/>
    <p:sldId id="439" r:id="rId23"/>
    <p:sldId id="428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6" autoAdjust="0"/>
    <p:restoredTop sz="94533" autoAdjust="0"/>
  </p:normalViewPr>
  <p:slideViewPr>
    <p:cSldViewPr>
      <p:cViewPr>
        <p:scale>
          <a:sx n="81" d="100"/>
          <a:sy n="81" d="100"/>
        </p:scale>
        <p:origin x="-72" y="30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6/6/2016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6/6/2016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8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33.png"/><Relationship Id="rId19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351212" y="457200"/>
            <a:ext cx="8246977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Web Applications and Services</a:t>
            </a:r>
            <a:endParaRPr lang="en-US" dirty="0"/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960812" y="1600200"/>
            <a:ext cx="7637377" cy="699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818" y="3543704"/>
            <a:ext cx="2278271" cy="2500255"/>
          </a:xfrm>
          <a:prstGeom prst="rect">
            <a:avLst/>
          </a:prstGeom>
        </p:spPr>
      </p:pic>
      <p:pic>
        <p:nvPicPr>
          <p:cNvPr id="1026" name="Picture 2" descr="E:\2.Work\98-361\resources\images\webapps.webpagedev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3182077"/>
            <a:ext cx="6164053" cy="28618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7012" y="1143000"/>
            <a:ext cx="11582400" cy="114300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Cascading Style Sheets (CSS) </a:t>
            </a:r>
            <a:r>
              <a:rPr lang="en-US" sz="3200" dirty="0"/>
              <a:t>is a style sheet language used for describing the presentation of a document written in a markup </a:t>
            </a:r>
            <a:r>
              <a:rPr lang="en-US" sz="3200" dirty="0" smtClean="0"/>
              <a:t>language</a:t>
            </a:r>
            <a:endParaRPr lang="en-US" sz="30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01978" y="2590799"/>
            <a:ext cx="6934200" cy="37338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CSS is designed primarily to enable the separation of document content from document presentation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HTML specifies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what</a:t>
            </a:r>
            <a:r>
              <a:rPr lang="en-US" sz="2800" b="1" dirty="0" smtClean="0"/>
              <a:t> </a:t>
            </a:r>
            <a:r>
              <a:rPr lang="en-US" sz="2800" dirty="0" smtClean="0"/>
              <a:t>will be displayed, while CSS specifies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how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dirty="0" smtClean="0"/>
              <a:t>it will be displayed</a:t>
            </a:r>
          </a:p>
        </p:txBody>
      </p:sp>
      <p:pic>
        <p:nvPicPr>
          <p:cNvPr id="8195" name="Picture 3" descr="E:\2.Work\98-361\resources\images\webapps.csspic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301" y="2590799"/>
            <a:ext cx="4267200" cy="37389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8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7012" y="1143000"/>
            <a:ext cx="11582400" cy="5257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CSS selects the elements to which it applies styling, by element id, class, or just by tag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There are more dynamic ways of selecting elements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First child, n-</a:t>
            </a:r>
            <a:r>
              <a:rPr lang="en-US" dirty="0" err="1" smtClean="0"/>
              <a:t>th</a:t>
            </a:r>
            <a:r>
              <a:rPr lang="en-US" dirty="0" smtClean="0"/>
              <a:t> child, child element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Element parameters, etc.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CSS allows you to put all styling information in a different file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better management and more readability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the most used strategy in practice</a:t>
            </a:r>
          </a:p>
        </p:txBody>
      </p:sp>
    </p:spTree>
    <p:extLst>
      <p:ext uri="{BB962C8B-B14F-4D97-AF65-F5344CB8AC3E}">
        <p14:creationId xmlns:p14="http://schemas.microsoft.com/office/powerpoint/2010/main" val="13324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257800"/>
            <a:ext cx="10363200" cy="820600"/>
          </a:xfrm>
        </p:spPr>
        <p:txBody>
          <a:bodyPr/>
          <a:lstStyle/>
          <a:p>
            <a:r>
              <a:rPr lang="en-GB" dirty="0" smtClean="0"/>
              <a:t>Working with CSS</a:t>
            </a:r>
            <a:endParaRPr lang="en-US" dirty="0"/>
          </a:p>
        </p:txBody>
      </p:sp>
      <p:pic>
        <p:nvPicPr>
          <p:cNvPr id="9218" name="Picture 2" descr="E:\2.Work\98-361\resources\images\webapps.css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75" y="533400"/>
            <a:ext cx="5905500" cy="4362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1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712" y="5334000"/>
            <a:ext cx="10363200" cy="8206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11267" name="Picture 3" descr="E:\2.Work\98-361\resources\images\webapps.j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674077"/>
            <a:ext cx="5257800" cy="4368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74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7012" y="1142999"/>
            <a:ext cx="11582400" cy="11430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JavaScript</a:t>
            </a:r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000" dirty="0"/>
              <a:t>is </a:t>
            </a:r>
            <a:r>
              <a:rPr lang="en-US" sz="3000" dirty="0" smtClean="0"/>
              <a:t>a scripting </a:t>
            </a:r>
            <a:r>
              <a:rPr lang="en-US" sz="3000" dirty="0"/>
              <a:t>language that runs inside Web browsers to help create far more interactive Web </a:t>
            </a:r>
            <a:r>
              <a:rPr lang="en-US" sz="3000" dirty="0" smtClean="0"/>
              <a:t>pages</a:t>
            </a:r>
            <a:endParaRPr lang="en-US" sz="30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01978" y="2590799"/>
            <a:ext cx="6654434" cy="37338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JavaScript </a:t>
            </a:r>
            <a:r>
              <a:rPr lang="en-US" sz="2800" dirty="0" smtClean="0"/>
              <a:t>executes </a:t>
            </a:r>
            <a:r>
              <a:rPr lang="en-US" sz="2800" dirty="0"/>
              <a:t>the code on the client side (the Web browser) and </a:t>
            </a:r>
            <a:r>
              <a:rPr lang="en-US" sz="2800" dirty="0" smtClean="0"/>
              <a:t>minimizes unnecessary </a:t>
            </a:r>
            <a:r>
              <a:rPr lang="en-US" sz="2800" dirty="0"/>
              <a:t>round-trips to and from the Web </a:t>
            </a:r>
            <a:r>
              <a:rPr lang="en-US" sz="2800" dirty="0" smtClean="0"/>
              <a:t>server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Programming with JavaScript is often referred to as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client-side programming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2290" name="Picture 2" descr="E:\2.Work\98-361\resources\images\webapps.javascript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2626964"/>
            <a:ext cx="4876800" cy="36614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29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7012" y="1142999"/>
            <a:ext cx="11582400" cy="11430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JavaScript</a:t>
            </a:r>
            <a:r>
              <a:rPr lang="en-US" sz="3000" dirty="0" smtClean="0"/>
              <a:t>,</a:t>
            </a:r>
            <a:r>
              <a:rPr lang="en-US" sz="3200" dirty="0"/>
              <a:t> </a:t>
            </a:r>
            <a:r>
              <a:rPr lang="en-US" sz="3200" dirty="0" smtClean="0"/>
              <a:t>along with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HTML</a:t>
            </a:r>
            <a:r>
              <a:rPr lang="en-US" sz="3200" dirty="0"/>
              <a:t> and 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CSS</a:t>
            </a:r>
            <a:r>
              <a:rPr lang="en-US" sz="3200" dirty="0"/>
              <a:t>, </a:t>
            </a:r>
            <a:r>
              <a:rPr lang="en-US" sz="3200" dirty="0" smtClean="0"/>
              <a:t>is </a:t>
            </a:r>
            <a:r>
              <a:rPr lang="en-US" sz="3200" dirty="0"/>
              <a:t>one of the three core technologies of World Wide </a:t>
            </a:r>
            <a:r>
              <a:rPr lang="en-US" sz="3200" dirty="0" smtClean="0"/>
              <a:t>Web content </a:t>
            </a:r>
            <a:r>
              <a:rPr lang="en-US" sz="3200" dirty="0"/>
              <a:t>production</a:t>
            </a:r>
            <a:endParaRPr lang="en-US" sz="30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01978" y="2666998"/>
            <a:ext cx="6654434" cy="35814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Used by the majority of websites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Supported by all modern browsers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Being client-side, JavaScript is very fast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JavaScript is a very versatile language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JavaScript Is a multi-paradigm programming language</a:t>
            </a:r>
          </a:p>
        </p:txBody>
      </p:sp>
      <p:pic>
        <p:nvPicPr>
          <p:cNvPr id="13314" name="Picture 2" descr="E:\2.Work\98-361\resources\images\webapps.htmlcss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2514599"/>
            <a:ext cx="5072350" cy="388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00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257800"/>
            <a:ext cx="10363200" cy="820600"/>
          </a:xfrm>
        </p:spPr>
        <p:txBody>
          <a:bodyPr/>
          <a:lstStyle/>
          <a:p>
            <a:r>
              <a:rPr lang="en-GB" dirty="0" smtClean="0"/>
              <a:t>Working with </a:t>
            </a:r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14338" name="Picture 2" descr="E:\2.Work\98-361\resources\images\webapps.javascript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990600"/>
            <a:ext cx="5334000" cy="40004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686996"/>
            <a:ext cx="10363200" cy="682101"/>
          </a:xfrm>
        </p:spPr>
        <p:txBody>
          <a:bodyPr/>
          <a:lstStyle/>
          <a:p>
            <a:r>
              <a:rPr lang="en-US" sz="4400" dirty="0" smtClean="0"/>
              <a:t>Client-side and Server-side programming</a:t>
            </a:r>
            <a:endParaRPr lang="en-US" sz="4400" dirty="0"/>
          </a:p>
        </p:txBody>
      </p:sp>
      <p:pic>
        <p:nvPicPr>
          <p:cNvPr id="15363" name="Picture 3" descr="E:\2.Work\98-361\resources\images\webapps.servercs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990600"/>
            <a:ext cx="5257800" cy="42325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16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Client-side and Server-side programming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7012" y="1142999"/>
            <a:ext cx="11582400" cy="11430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Whether a program is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client-side</a:t>
            </a:r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000" dirty="0"/>
              <a:t>or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server-side</a:t>
            </a:r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000" dirty="0"/>
              <a:t>depends on where the program is ultimately executed</a:t>
            </a:r>
            <a:endParaRPr lang="en-US" sz="30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01978" y="2590800"/>
            <a:ext cx="11607434" cy="3429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Client-side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programming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programs </a:t>
            </a:r>
            <a:r>
              <a:rPr lang="en-US" sz="2800" dirty="0" smtClean="0"/>
              <a:t>are executed </a:t>
            </a:r>
            <a:r>
              <a:rPr lang="en-US" sz="2800" dirty="0"/>
              <a:t>completely on a user’s local </a:t>
            </a:r>
            <a:r>
              <a:rPr lang="en-US" sz="2800" dirty="0" smtClean="0"/>
              <a:t>computer</a:t>
            </a:r>
          </a:p>
          <a:p>
            <a:pPr marL="682634" lvl="2" indent="0">
              <a:lnSpc>
                <a:spcPct val="100000"/>
              </a:lnSpc>
              <a:buNone/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Server-side programming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Programs are executed completely on a server and make use of the server’s computational resources</a:t>
            </a:r>
            <a:endParaRPr lang="bg-BG" sz="2600" dirty="0" smtClean="0"/>
          </a:p>
        </p:txBody>
      </p:sp>
    </p:spTree>
    <p:extLst>
      <p:ext uri="{BB962C8B-B14F-4D97-AF65-F5344CB8AC3E}">
        <p14:creationId xmlns:p14="http://schemas.microsoft.com/office/powerpoint/2010/main" val="26243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7177" y="1066800"/>
            <a:ext cx="7503635" cy="5410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What are Web Pages?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How are they developed?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What technologies are used for their development?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How are those technologies combined to render a web page on the web browser?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How does a web browser obtain and render a web page?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are the different types of web page development?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438400"/>
            <a:ext cx="4148786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8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914400"/>
            <a:ext cx="81533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What are Web Pages?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How to develop web pages?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What are the technologies, used for web page development?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Different types of programming in web page development: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Client-side programming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Server-side </a:t>
            </a:r>
            <a:r>
              <a:rPr lang="en-US" dirty="0" err="1" smtClean="0"/>
              <a:t>programminga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Web Page Development</a:t>
            </a:r>
            <a:endParaRPr lang="en-US" dirty="0"/>
          </a:p>
        </p:txBody>
      </p:sp>
      <p:pic>
        <p:nvPicPr>
          <p:cNvPr id="7" name="Picture 2" descr="E:\2.Work\98-361\resources\images\webapps.webpagedev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3022785"/>
            <a:ext cx="4495800" cy="30222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7012" y="1143000"/>
            <a:ext cx="11582400" cy="990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A 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web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page</a:t>
            </a:r>
            <a:r>
              <a:rPr lang="en-US" sz="3000" dirty="0"/>
              <a:t> </a:t>
            </a:r>
            <a:r>
              <a:rPr lang="en-US" sz="3000" dirty="0" smtClean="0"/>
              <a:t>is </a:t>
            </a:r>
            <a:r>
              <a:rPr lang="en-US" sz="3000" dirty="0"/>
              <a:t>a web document that is suitable for the World Wide Web and the web </a:t>
            </a:r>
            <a:r>
              <a:rPr lang="en-US" sz="3000" dirty="0" smtClean="0"/>
              <a:t>browser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27012" y="2450123"/>
            <a:ext cx="6934200" cy="3886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Web pages are what is displayed, but behind the scenes they are computer files, usually written in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Hypertext Markup Language (HTML)</a:t>
            </a:r>
          </a:p>
          <a:p>
            <a:pPr lvl="1">
              <a:lnSpc>
                <a:spcPct val="100000"/>
              </a:lnSpc>
            </a:pP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On a network, a web browser can retrieve a web page from a remote web </a:t>
            </a:r>
            <a:r>
              <a:rPr lang="en-US" sz="2800" dirty="0" smtClean="0"/>
              <a:t>server</a:t>
            </a:r>
            <a:endParaRPr lang="en-US" sz="30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7012" y="1143000"/>
            <a:ext cx="11582400" cy="121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In the core of the data communication between the web browsers and the web servers, stands, the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Hypertext Transfer Protocol (HTTP)</a:t>
            </a:r>
            <a:endParaRPr lang="en-US" sz="3000" dirty="0" smtClean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37147" y="2957146"/>
            <a:ext cx="6934200" cy="3124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HTTP is the underlying communication protocol used by the World Wide </a:t>
            </a:r>
            <a:r>
              <a:rPr lang="en-US" sz="2800" dirty="0" smtClean="0"/>
              <a:t>Web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HTTP uses a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Uniform Resource Locator (URL) </a:t>
            </a:r>
            <a:r>
              <a:rPr lang="en-US" sz="2800" dirty="0"/>
              <a:t>to uniquely identify and address each resource on the </a:t>
            </a:r>
            <a:r>
              <a:rPr lang="en-US" sz="2800" dirty="0" smtClean="0"/>
              <a:t>Internet</a:t>
            </a:r>
          </a:p>
          <a:p>
            <a:pPr lvl="1">
              <a:lnSpc>
                <a:spcPct val="100000"/>
              </a:lnSpc>
            </a:pPr>
            <a:endParaRPr lang="en-US" sz="30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42" name="Picture 2" descr="E:\2.Work\98-361\resources\images\webapps.http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313" y="2804746"/>
            <a:ext cx="4572000" cy="3429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61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105400"/>
            <a:ext cx="10363200" cy="820600"/>
          </a:xfrm>
        </p:spPr>
        <p:txBody>
          <a:bodyPr/>
          <a:lstStyle/>
          <a:p>
            <a:r>
              <a:rPr lang="en-US" dirty="0" smtClean="0"/>
              <a:t>Hypertext Markup Language</a:t>
            </a:r>
            <a:endParaRPr lang="en-US" dirty="0"/>
          </a:p>
        </p:txBody>
      </p:sp>
      <p:pic>
        <p:nvPicPr>
          <p:cNvPr id="3075" name="Picture 3" descr="E:\2.Work\98-361\resources\images\webapps.html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1119554"/>
            <a:ext cx="5003799" cy="3608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2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7012" y="1143000"/>
            <a:ext cx="11582400" cy="9906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Hypertext Markup Language </a:t>
            </a:r>
            <a:r>
              <a:rPr lang="en-US" sz="3200" dirty="0"/>
              <a:t>is the standard markup </a:t>
            </a:r>
            <a:r>
              <a:rPr lang="en-US" sz="3200" dirty="0" smtClean="0"/>
              <a:t>language</a:t>
            </a:r>
            <a:r>
              <a:rPr lang="en-US" sz="3200" dirty="0"/>
              <a:t> </a:t>
            </a:r>
            <a:r>
              <a:rPr lang="en-US" sz="3200" dirty="0" smtClean="0"/>
              <a:t>used </a:t>
            </a:r>
            <a:r>
              <a:rPr lang="en-US" sz="3200" dirty="0"/>
              <a:t>to create web </a:t>
            </a:r>
            <a:r>
              <a:rPr lang="en-US" sz="3200" dirty="0" smtClean="0"/>
              <a:t>pages</a:t>
            </a:r>
            <a:endParaRPr lang="en-US" sz="30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27012" y="3499338"/>
            <a:ext cx="6934200" cy="212187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HTML provides </a:t>
            </a:r>
            <a:r>
              <a:rPr lang="en-US" sz="2800" dirty="0"/>
              <a:t>a standard language for describing Web </a:t>
            </a:r>
            <a:r>
              <a:rPr lang="en-US" sz="2800" dirty="0" smtClean="0"/>
              <a:t>pages, which, different </a:t>
            </a:r>
            <a:r>
              <a:rPr lang="en-US" sz="2800" dirty="0"/>
              <a:t>Web browsers </a:t>
            </a:r>
            <a:r>
              <a:rPr lang="en-US" sz="2800" dirty="0" smtClean="0"/>
              <a:t>understand and </a:t>
            </a:r>
            <a:r>
              <a:rPr lang="en-US" sz="2800" dirty="0"/>
              <a:t>display the corresponding </a:t>
            </a:r>
            <a:r>
              <a:rPr lang="en-US" sz="2800" dirty="0" smtClean="0"/>
              <a:t>page</a:t>
            </a:r>
          </a:p>
        </p:txBody>
      </p:sp>
      <p:pic>
        <p:nvPicPr>
          <p:cNvPr id="4098" name="Picture 2" descr="E:\2.Work\98-361\resources\images\webapps.htmlco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3126245"/>
            <a:ext cx="4609017" cy="25925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2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7012" y="1143000"/>
            <a:ext cx="11582400" cy="5257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HTML is a text-based </a:t>
            </a:r>
            <a:r>
              <a:rPr lang="en-US" sz="3200" dirty="0" smtClean="0"/>
              <a:t>language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Y</a:t>
            </a:r>
            <a:r>
              <a:rPr lang="en-US" sz="3000" dirty="0" smtClean="0"/>
              <a:t>ou </a:t>
            </a:r>
            <a:r>
              <a:rPr lang="en-US" sz="3000" dirty="0"/>
              <a:t>can write and edit HTML pages using any text </a:t>
            </a:r>
            <a:r>
              <a:rPr lang="en-US" sz="3000" dirty="0" smtClean="0"/>
              <a:t>editor</a:t>
            </a:r>
          </a:p>
          <a:p>
            <a:pPr>
              <a:lnSpc>
                <a:spcPct val="100000"/>
              </a:lnSpc>
            </a:pPr>
            <a:r>
              <a:rPr lang="en-US" dirty="0"/>
              <a:t>HTML consists of a set of tags (also called as HTML </a:t>
            </a:r>
            <a:r>
              <a:rPr lang="en-US" dirty="0" smtClean="0"/>
              <a:t>elements)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HTML elements define </a:t>
            </a:r>
            <a:r>
              <a:rPr lang="en-US" dirty="0"/>
              <a:t>the structure and content of a </a:t>
            </a:r>
            <a:r>
              <a:rPr lang="en-US" dirty="0" smtClean="0"/>
              <a:t>page</a:t>
            </a:r>
          </a:p>
        </p:txBody>
      </p:sp>
      <p:pic>
        <p:nvPicPr>
          <p:cNvPr id="5122" name="Picture 2" descr="E:\2.Work\98-361\resources\images\webapps.htmllog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209" y="3962400"/>
            <a:ext cx="7772400" cy="21327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27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257800"/>
            <a:ext cx="10363200" cy="820600"/>
          </a:xfrm>
        </p:spPr>
        <p:txBody>
          <a:bodyPr/>
          <a:lstStyle/>
          <a:p>
            <a:r>
              <a:rPr lang="en-GB" dirty="0" smtClean="0"/>
              <a:t>Working with HTML</a:t>
            </a:r>
            <a:endParaRPr lang="en-US" dirty="0"/>
          </a:p>
        </p:txBody>
      </p:sp>
      <p:pic>
        <p:nvPicPr>
          <p:cNvPr id="6146" name="Picture 2" descr="E:\2.Work\98-361\resources\images\webapps.workwithht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6002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105400"/>
            <a:ext cx="10363200" cy="820600"/>
          </a:xfrm>
        </p:spPr>
        <p:txBody>
          <a:bodyPr/>
          <a:lstStyle/>
          <a:p>
            <a:r>
              <a:rPr lang="en-US" dirty="0" smtClean="0"/>
              <a:t>Cascading Style Sheets</a:t>
            </a:r>
            <a:endParaRPr lang="en-US" dirty="0"/>
          </a:p>
        </p:txBody>
      </p:sp>
      <p:pic>
        <p:nvPicPr>
          <p:cNvPr id="7173" name="Picture 5" descr="E:\2.Work\98-361\resources\images\webapps.cs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55" y="1523998"/>
            <a:ext cx="4952999" cy="29143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26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775</Words>
  <Application>Microsoft Office PowerPoint</Application>
  <PresentationFormat>Custom</PresentationFormat>
  <Paragraphs>126</Paragraphs>
  <Slides>20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SoftUni 16x9</vt:lpstr>
      <vt:lpstr>3_SoftUni 16x9</vt:lpstr>
      <vt:lpstr>2_SoftUni 16x9</vt:lpstr>
      <vt:lpstr>PowerPoint Presentation</vt:lpstr>
      <vt:lpstr>Table of Contents</vt:lpstr>
      <vt:lpstr>PowerPoint Presentation</vt:lpstr>
      <vt:lpstr>PowerPoint Presentation</vt:lpstr>
      <vt:lpstr>Hypertext Markup Language</vt:lpstr>
      <vt:lpstr>PowerPoint Presentation</vt:lpstr>
      <vt:lpstr>PowerPoint Presentation</vt:lpstr>
      <vt:lpstr>Working with HTML</vt:lpstr>
      <vt:lpstr>Cascading Style Sheets</vt:lpstr>
      <vt:lpstr>PowerPoint Presentation</vt:lpstr>
      <vt:lpstr>PowerPoint Presentation</vt:lpstr>
      <vt:lpstr>Working with CSS</vt:lpstr>
      <vt:lpstr>JavaScript</vt:lpstr>
      <vt:lpstr>PowerPoint Presentation</vt:lpstr>
      <vt:lpstr>PowerPoint Presentation</vt:lpstr>
      <vt:lpstr>Working with JavaScript</vt:lpstr>
      <vt:lpstr>Client-side and Server-side programming</vt:lpstr>
      <vt:lpstr>PowerPoint Presentation</vt:lpstr>
      <vt:lpstr>Summary</vt:lpstr>
      <vt:lpstr>Questions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2016-06-06T19:00:04Z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